
<file path=[Content_Types].xml><?xml version="1.0" encoding="utf-8"?>
<Types xmlns="http://schemas.openxmlformats.org/package/2006/content-types">
  <Default Extension="avi" ContentType="video/x-msvideo"/>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17"/>
  </p:notesMasterIdLst>
  <p:sldIdLst>
    <p:sldId id="256" r:id="rId2"/>
    <p:sldId id="257" r:id="rId3"/>
    <p:sldId id="258" r:id="rId4"/>
    <p:sldId id="270" r:id="rId5"/>
    <p:sldId id="271" r:id="rId6"/>
    <p:sldId id="265" r:id="rId7"/>
    <p:sldId id="266" r:id="rId8"/>
    <p:sldId id="268" r:id="rId9"/>
    <p:sldId id="272" r:id="rId10"/>
    <p:sldId id="273" r:id="rId11"/>
    <p:sldId id="275" r:id="rId12"/>
    <p:sldId id="276" r:id="rId13"/>
    <p:sldId id="277" r:id="rId14"/>
    <p:sldId id="260" r:id="rId15"/>
    <p:sldId id="267"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15" autoAdjust="0"/>
    <p:restoredTop sz="94660"/>
  </p:normalViewPr>
  <p:slideViewPr>
    <p:cSldViewPr snapToGrid="0">
      <p:cViewPr varScale="1">
        <p:scale>
          <a:sx n="87" d="100"/>
          <a:sy n="87" d="100"/>
        </p:scale>
        <p:origin x="123" y="3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avi>
</file>

<file path=ppt/media/media2.avi>
</file>

<file path=ppt/media/media3.avi>
</file>

<file path=ppt/media/media4.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95B036-E2C6-401F-9AF0-76A610D455EF}" type="datetimeFigureOut">
              <a:rPr lang="en-US" smtClean="0"/>
              <a:t>4/9/2024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C5F41E-8628-4530-8EB8-93E3081DCEC0}" type="slidenum">
              <a:rPr lang="en-US" smtClean="0"/>
              <a:t>‹#›</a:t>
            </a:fld>
            <a:endParaRPr lang="en-US"/>
          </a:p>
        </p:txBody>
      </p:sp>
    </p:spTree>
    <p:extLst>
      <p:ext uri="{BB962C8B-B14F-4D97-AF65-F5344CB8AC3E}">
        <p14:creationId xmlns:p14="http://schemas.microsoft.com/office/powerpoint/2010/main" val="39005922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F5DD513-C252-45BC-9A4E-3640A510945B}" type="datetime1">
              <a:rPr lang="en-US" smtClean="0"/>
              <a:t>4/9/2024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3556749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E8E352-C2EE-4240-990B-7465E3237F5A}" type="datetime1">
              <a:rPr lang="en-US" smtClean="0"/>
              <a:t>4/9/2024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13746688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8C74731-BBBA-4773-A7F7-61E6712D248E}" type="datetime1">
              <a:rPr lang="en-US" smtClean="0"/>
              <a:t>4/9/2024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E858A7-4E67-4370-B4B5-094CAEAE4D8D}"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1367756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136DEB-F1F0-471B-8C1E-0370304C5B9D}" type="datetime1">
              <a:rPr lang="en-US" smtClean="0"/>
              <a:t>4/9/2024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16170694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5BECDEE-49C4-40AA-825C-33A285B5F837}" type="datetime1">
              <a:rPr lang="en-US" smtClean="0"/>
              <a:t>4/9/2024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E858A7-4E67-4370-B4B5-094CAEAE4D8D}"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1459016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7488C5-BB3F-4F2A-A290-B2F1BED0D39A}" type="datetime1">
              <a:rPr lang="en-US" smtClean="0"/>
              <a:t>4/9/2024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13272472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7E9D638-BA18-4B47-82D7-86A75F7C87B8}" type="datetime1">
              <a:rPr lang="en-US" smtClean="0"/>
              <a:t>4/9/2024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6365242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CE974E-CACC-4E8C-868E-0B097E66F771}" type="datetime1">
              <a:rPr lang="en-US" smtClean="0"/>
              <a:t>4/9/2024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21765005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62063" y="6041361"/>
            <a:ext cx="911939" cy="365125"/>
          </a:xfrm>
        </p:spPr>
        <p:txBody>
          <a:bodyPr/>
          <a:lstStyle/>
          <a:p>
            <a:fld id="{B9FA7D55-3D67-49FF-874F-47B686DA8F27}" type="datetime1">
              <a:rPr lang="en-US" smtClean="0"/>
              <a:t>4/9/2024</a:t>
            </a:fld>
            <a:endParaRPr lang="en-US"/>
          </a:p>
        </p:txBody>
      </p:sp>
      <p:sp>
        <p:nvSpPr>
          <p:cNvPr id="5" name="Footer Placeholder 4"/>
          <p:cNvSpPr>
            <a:spLocks noGrp="1"/>
          </p:cNvSpPr>
          <p:nvPr>
            <p:ph type="ftr" sz="quarter" idx="11"/>
          </p:nvPr>
        </p:nvSpPr>
        <p:spPr>
          <a:xfrm>
            <a:off x="1370893" y="6041361"/>
            <a:ext cx="6297612" cy="365125"/>
          </a:xfrm>
        </p:spPr>
        <p:txBody>
          <a:bodyPr/>
          <a:lstStyle/>
          <a:p>
            <a:endParaRPr lang="en-US"/>
          </a:p>
        </p:txBody>
      </p:sp>
      <p:sp>
        <p:nvSpPr>
          <p:cNvPr id="6" name="Slide Number Placeholder 5"/>
          <p:cNvSpPr>
            <a:spLocks noGrp="1"/>
          </p:cNvSpPr>
          <p:nvPr>
            <p:ph type="sldNum" sz="quarter" idx="12"/>
          </p:nvPr>
        </p:nvSpPr>
        <p:spPr>
          <a:xfrm>
            <a:off x="677334" y="6041361"/>
            <a:ext cx="683339" cy="365125"/>
          </a:xfrm>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2157394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A64CD3-CF8A-4223-9829-A113004C01D6}" type="datetime1">
              <a:rPr lang="en-US" smtClean="0"/>
              <a:t>4/9/2024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17247180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2A041E4-FCA4-407A-829F-AC860CFB0347}" type="datetime1">
              <a:rPr lang="en-US" smtClean="0"/>
              <a:t>4/9/2024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40932032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35A65AA-222C-43F5-9A87-C916A27EF1F2}" type="datetime1">
              <a:rPr lang="en-US" smtClean="0"/>
              <a:t>4/9/2024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19634575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971288B-C322-4259-9C8F-85E2A5B3115C}" type="datetime1">
              <a:rPr lang="en-US" smtClean="0"/>
              <a:t>4/9/2024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6126113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C26A26C-735B-486D-AB62-52BA64B3E7AD}" type="datetime1">
              <a:rPr lang="en-US" smtClean="0"/>
              <a:t>4/9/2024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20231008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9FE0ADC-11E5-47EC-B220-DA5C64565F33}" type="datetime1">
              <a:rPr lang="en-US" smtClean="0"/>
              <a:t>4/9/2024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7943571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371D8C2-0BA4-4709-BFD1-CF363BAE5F7C}" type="datetime1">
              <a:rPr lang="en-US" smtClean="0"/>
              <a:t>4/9/2024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E858A7-4E67-4370-B4B5-094CAEAE4D8D}" type="slidenum">
              <a:rPr lang="en-US" smtClean="0"/>
              <a:t>‹#›</a:t>
            </a:fld>
            <a:endParaRPr lang="en-US"/>
          </a:p>
        </p:txBody>
      </p:sp>
    </p:spTree>
    <p:extLst>
      <p:ext uri="{BB962C8B-B14F-4D97-AF65-F5344CB8AC3E}">
        <p14:creationId xmlns:p14="http://schemas.microsoft.com/office/powerpoint/2010/main" val="38246211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FA48C07-0837-44AE-9244-19A11987AC94}" type="datetime1">
              <a:rPr lang="en-US" smtClean="0"/>
              <a:t>4/9/2024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FAE858A7-4E67-4370-B4B5-094CAEAE4D8D}" type="slidenum">
              <a:rPr lang="en-US" smtClean="0"/>
              <a:t>‹#›</a:t>
            </a:fld>
            <a:endParaRPr lang="en-US"/>
          </a:p>
        </p:txBody>
      </p:sp>
    </p:spTree>
    <p:extLst>
      <p:ext uri="{BB962C8B-B14F-4D97-AF65-F5344CB8AC3E}">
        <p14:creationId xmlns:p14="http://schemas.microsoft.com/office/powerpoint/2010/main" val="6691405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avi"/><Relationship Id="rId1" Type="http://schemas.microsoft.com/office/2007/relationships/media" Target="../media/media2.avi"/><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3.avi"/><Relationship Id="rId1" Type="http://schemas.microsoft.com/office/2007/relationships/media" Target="../media/media3.avi"/><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4.avi"/><Relationship Id="rId1" Type="http://schemas.microsoft.com/office/2007/relationships/media" Target="../media/media4.avi"/><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avi"/><Relationship Id="rId1" Type="http://schemas.microsoft.com/office/2007/relationships/media" Target="../media/media1.avi"/><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056B5-10C1-8E30-F853-35E75685109C}"/>
              </a:ext>
            </a:extLst>
          </p:cNvPr>
          <p:cNvSpPr>
            <a:spLocks noGrp="1"/>
          </p:cNvSpPr>
          <p:nvPr>
            <p:ph type="ctrTitle"/>
          </p:nvPr>
        </p:nvSpPr>
        <p:spPr>
          <a:xfrm>
            <a:off x="492790" y="2404534"/>
            <a:ext cx="8781213" cy="1646302"/>
          </a:xfrm>
        </p:spPr>
        <p:txBody>
          <a:bodyPr/>
          <a:lstStyle/>
          <a:p>
            <a:r>
              <a:rPr lang="en-US" dirty="0"/>
              <a:t>ECEN 5283 Project 4: Image Segmentation by Clustering</a:t>
            </a:r>
          </a:p>
        </p:txBody>
      </p:sp>
      <p:sp>
        <p:nvSpPr>
          <p:cNvPr id="3" name="Subtitle 2">
            <a:extLst>
              <a:ext uri="{FF2B5EF4-FFF2-40B4-BE49-F238E27FC236}">
                <a16:creationId xmlns:a16="http://schemas.microsoft.com/office/drawing/2014/main" id="{83C21312-678F-E599-BA20-6A54BF05F932}"/>
              </a:ext>
            </a:extLst>
          </p:cNvPr>
          <p:cNvSpPr>
            <a:spLocks noGrp="1"/>
          </p:cNvSpPr>
          <p:nvPr>
            <p:ph type="subTitle" idx="1"/>
          </p:nvPr>
        </p:nvSpPr>
        <p:spPr/>
        <p:txBody>
          <a:bodyPr>
            <a:normAutofit lnSpcReduction="10000"/>
          </a:bodyPr>
          <a:lstStyle/>
          <a:p>
            <a:r>
              <a:rPr lang="en-US" dirty="0"/>
              <a:t>Alexander Rose</a:t>
            </a:r>
          </a:p>
          <a:p>
            <a:r>
              <a:rPr lang="en-US" dirty="0"/>
              <a:t>Oklahoma State University </a:t>
            </a:r>
          </a:p>
          <a:p>
            <a:r>
              <a:rPr lang="en-US" dirty="0"/>
              <a:t>4/8/2024</a:t>
            </a:r>
          </a:p>
        </p:txBody>
      </p:sp>
    </p:spTree>
    <p:extLst>
      <p:ext uri="{BB962C8B-B14F-4D97-AF65-F5344CB8AC3E}">
        <p14:creationId xmlns:p14="http://schemas.microsoft.com/office/powerpoint/2010/main" val="29352271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BC773-CE37-851A-913C-AECA31667DF8}"/>
              </a:ext>
            </a:extLst>
          </p:cNvPr>
          <p:cNvSpPr>
            <a:spLocks noGrp="1"/>
          </p:cNvSpPr>
          <p:nvPr>
            <p:ph type="title"/>
          </p:nvPr>
        </p:nvSpPr>
        <p:spPr/>
        <p:txBody>
          <a:bodyPr/>
          <a:lstStyle/>
          <a:p>
            <a:r>
              <a:rPr lang="en-US" dirty="0"/>
              <a:t>Mosaic A EM – Results on Worst</a:t>
            </a:r>
          </a:p>
        </p:txBody>
      </p:sp>
      <p:sp>
        <p:nvSpPr>
          <p:cNvPr id="3" name="Slide Number Placeholder 2">
            <a:extLst>
              <a:ext uri="{FF2B5EF4-FFF2-40B4-BE49-F238E27FC236}">
                <a16:creationId xmlns:a16="http://schemas.microsoft.com/office/drawing/2014/main" id="{27402D00-DBF7-EFF8-A819-636993A2BD5B}"/>
              </a:ext>
            </a:extLst>
          </p:cNvPr>
          <p:cNvSpPr>
            <a:spLocks noGrp="1"/>
          </p:cNvSpPr>
          <p:nvPr>
            <p:ph type="sldNum" sz="quarter" idx="12"/>
          </p:nvPr>
        </p:nvSpPr>
        <p:spPr/>
        <p:txBody>
          <a:bodyPr/>
          <a:lstStyle/>
          <a:p>
            <a:fld id="{FAE858A7-4E67-4370-B4B5-094CAEAE4D8D}" type="slidenum">
              <a:rPr lang="en-US" smtClean="0"/>
              <a:t>10</a:t>
            </a:fld>
            <a:endParaRPr lang="en-US"/>
          </a:p>
        </p:txBody>
      </p:sp>
      <p:pic>
        <p:nvPicPr>
          <p:cNvPr id="4" name="MosaicAWorst">
            <a:hlinkClick r:id="" action="ppaction://media"/>
            <a:extLst>
              <a:ext uri="{FF2B5EF4-FFF2-40B4-BE49-F238E27FC236}">
                <a16:creationId xmlns:a16="http://schemas.microsoft.com/office/drawing/2014/main" id="{8FF4E20F-D953-9893-B05D-9ED8ED128D8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77334" y="1270000"/>
            <a:ext cx="8892236" cy="5137684"/>
          </a:xfrm>
          <a:prstGeom prst="rect">
            <a:avLst/>
          </a:prstGeom>
        </p:spPr>
      </p:pic>
    </p:spTree>
    <p:extLst>
      <p:ext uri="{BB962C8B-B14F-4D97-AF65-F5344CB8AC3E}">
        <p14:creationId xmlns:p14="http://schemas.microsoft.com/office/powerpoint/2010/main" val="3737768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8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9E061-12A7-CE98-B3D4-40AF5EB8AC79}"/>
              </a:ext>
            </a:extLst>
          </p:cNvPr>
          <p:cNvSpPr>
            <a:spLocks noGrp="1"/>
          </p:cNvSpPr>
          <p:nvPr>
            <p:ph type="title"/>
          </p:nvPr>
        </p:nvSpPr>
        <p:spPr/>
        <p:txBody>
          <a:bodyPr/>
          <a:lstStyle/>
          <a:p>
            <a:r>
              <a:rPr lang="en-US" dirty="0"/>
              <a:t>Mosaic B K-means results</a:t>
            </a:r>
          </a:p>
        </p:txBody>
      </p:sp>
      <p:sp>
        <p:nvSpPr>
          <p:cNvPr id="4" name="Slide Number Placeholder 3">
            <a:extLst>
              <a:ext uri="{FF2B5EF4-FFF2-40B4-BE49-F238E27FC236}">
                <a16:creationId xmlns:a16="http://schemas.microsoft.com/office/drawing/2014/main" id="{9E3BE38F-58E8-47D9-3847-6A6D556CD956}"/>
              </a:ext>
            </a:extLst>
          </p:cNvPr>
          <p:cNvSpPr>
            <a:spLocks noGrp="1"/>
          </p:cNvSpPr>
          <p:nvPr>
            <p:ph type="sldNum" sz="quarter" idx="12"/>
          </p:nvPr>
        </p:nvSpPr>
        <p:spPr/>
        <p:txBody>
          <a:bodyPr/>
          <a:lstStyle/>
          <a:p>
            <a:fld id="{FAE858A7-4E67-4370-B4B5-094CAEAE4D8D}" type="slidenum">
              <a:rPr lang="en-US" smtClean="0"/>
              <a:t>11</a:t>
            </a:fld>
            <a:endParaRPr lang="en-US"/>
          </a:p>
        </p:txBody>
      </p:sp>
      <p:pic>
        <p:nvPicPr>
          <p:cNvPr id="5" name="Picture 4" descr="A close-up of a grey and white textured surface&#10;&#10;Description automatically generated">
            <a:extLst>
              <a:ext uri="{FF2B5EF4-FFF2-40B4-BE49-F238E27FC236}">
                <a16:creationId xmlns:a16="http://schemas.microsoft.com/office/drawing/2014/main" id="{E03D57F3-6E77-4A62-07FD-2ED8C5680A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48352" y="2759641"/>
            <a:ext cx="2167960" cy="2167960"/>
          </a:xfrm>
          <a:prstGeom prst="rect">
            <a:avLst/>
          </a:prstGeom>
        </p:spPr>
      </p:pic>
      <p:pic>
        <p:nvPicPr>
          <p:cNvPr id="9" name="Picture 8" descr="A group of numbers in squares&#10;&#10;Description automatically generated with medium confidence">
            <a:extLst>
              <a:ext uri="{FF2B5EF4-FFF2-40B4-BE49-F238E27FC236}">
                <a16:creationId xmlns:a16="http://schemas.microsoft.com/office/drawing/2014/main" id="{6AC6554B-8306-FC6A-1AFD-9EEF9D6B6D54}"/>
              </a:ext>
            </a:extLst>
          </p:cNvPr>
          <p:cNvPicPr>
            <a:picLocks noChangeAspect="1"/>
          </p:cNvPicPr>
          <p:nvPr/>
        </p:nvPicPr>
        <p:blipFill rotWithShape="1">
          <a:blip r:embed="rId3">
            <a:extLst>
              <a:ext uri="{28A0092B-C50C-407E-A947-70E740481C1C}">
                <a14:useLocalDpi xmlns:a14="http://schemas.microsoft.com/office/drawing/2010/main" val="0"/>
              </a:ext>
            </a:extLst>
          </a:blip>
          <a:srcRect l="8490" t="4948" r="6101" b="9686"/>
          <a:stretch/>
        </p:blipFill>
        <p:spPr>
          <a:xfrm>
            <a:off x="677334" y="1269999"/>
            <a:ext cx="6852014" cy="5136487"/>
          </a:xfrm>
          <a:prstGeom prst="rect">
            <a:avLst/>
          </a:prstGeom>
        </p:spPr>
      </p:pic>
    </p:spTree>
    <p:extLst>
      <p:ext uri="{BB962C8B-B14F-4D97-AF65-F5344CB8AC3E}">
        <p14:creationId xmlns:p14="http://schemas.microsoft.com/office/powerpoint/2010/main" val="9125883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AAAF4-518A-6C68-31E5-65F6750C710A}"/>
              </a:ext>
            </a:extLst>
          </p:cNvPr>
          <p:cNvSpPr>
            <a:spLocks noGrp="1"/>
          </p:cNvSpPr>
          <p:nvPr>
            <p:ph type="title"/>
          </p:nvPr>
        </p:nvSpPr>
        <p:spPr/>
        <p:txBody>
          <a:bodyPr/>
          <a:lstStyle/>
          <a:p>
            <a:r>
              <a:rPr lang="en-US" dirty="0"/>
              <a:t>Mosaic A EM – Results on Best</a:t>
            </a:r>
          </a:p>
        </p:txBody>
      </p:sp>
      <p:sp>
        <p:nvSpPr>
          <p:cNvPr id="3" name="Slide Number Placeholder 2">
            <a:extLst>
              <a:ext uri="{FF2B5EF4-FFF2-40B4-BE49-F238E27FC236}">
                <a16:creationId xmlns:a16="http://schemas.microsoft.com/office/drawing/2014/main" id="{4E1AD4C1-984E-E1CB-3051-357325FD1B41}"/>
              </a:ext>
            </a:extLst>
          </p:cNvPr>
          <p:cNvSpPr>
            <a:spLocks noGrp="1"/>
          </p:cNvSpPr>
          <p:nvPr>
            <p:ph type="sldNum" sz="quarter" idx="12"/>
          </p:nvPr>
        </p:nvSpPr>
        <p:spPr/>
        <p:txBody>
          <a:bodyPr/>
          <a:lstStyle/>
          <a:p>
            <a:fld id="{FAE858A7-4E67-4370-B4B5-094CAEAE4D8D}" type="slidenum">
              <a:rPr lang="en-US" smtClean="0"/>
              <a:t>12</a:t>
            </a:fld>
            <a:endParaRPr lang="en-US"/>
          </a:p>
        </p:txBody>
      </p:sp>
      <p:pic>
        <p:nvPicPr>
          <p:cNvPr id="4" name="MosaicBBest">
            <a:hlinkClick r:id="" action="ppaction://media"/>
            <a:extLst>
              <a:ext uri="{FF2B5EF4-FFF2-40B4-BE49-F238E27FC236}">
                <a16:creationId xmlns:a16="http://schemas.microsoft.com/office/drawing/2014/main" id="{900CDD13-F818-C7F8-E50F-56A3FF00A8B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77334" y="1270000"/>
            <a:ext cx="8890165" cy="5136487"/>
          </a:xfrm>
          <a:prstGeom prst="rect">
            <a:avLst/>
          </a:prstGeom>
        </p:spPr>
      </p:pic>
    </p:spTree>
    <p:extLst>
      <p:ext uri="{BB962C8B-B14F-4D97-AF65-F5344CB8AC3E}">
        <p14:creationId xmlns:p14="http://schemas.microsoft.com/office/powerpoint/2010/main" val="190702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2B8C3-5226-B60D-F3E9-895A5AAA3B58}"/>
              </a:ext>
            </a:extLst>
          </p:cNvPr>
          <p:cNvSpPr>
            <a:spLocks noGrp="1"/>
          </p:cNvSpPr>
          <p:nvPr>
            <p:ph type="title"/>
          </p:nvPr>
        </p:nvSpPr>
        <p:spPr/>
        <p:txBody>
          <a:bodyPr/>
          <a:lstStyle/>
          <a:p>
            <a:r>
              <a:rPr lang="en-US" dirty="0"/>
              <a:t>Mosaic B EM – Results on Worst</a:t>
            </a:r>
          </a:p>
        </p:txBody>
      </p:sp>
      <p:sp>
        <p:nvSpPr>
          <p:cNvPr id="3" name="Slide Number Placeholder 2">
            <a:extLst>
              <a:ext uri="{FF2B5EF4-FFF2-40B4-BE49-F238E27FC236}">
                <a16:creationId xmlns:a16="http://schemas.microsoft.com/office/drawing/2014/main" id="{85C45FB3-01CB-0DD3-5AEB-5022EA60CAD0}"/>
              </a:ext>
            </a:extLst>
          </p:cNvPr>
          <p:cNvSpPr>
            <a:spLocks noGrp="1"/>
          </p:cNvSpPr>
          <p:nvPr>
            <p:ph type="sldNum" sz="quarter" idx="12"/>
          </p:nvPr>
        </p:nvSpPr>
        <p:spPr/>
        <p:txBody>
          <a:bodyPr/>
          <a:lstStyle/>
          <a:p>
            <a:fld id="{FAE858A7-4E67-4370-B4B5-094CAEAE4D8D}" type="slidenum">
              <a:rPr lang="en-US" smtClean="0"/>
              <a:t>13</a:t>
            </a:fld>
            <a:endParaRPr lang="en-US"/>
          </a:p>
        </p:txBody>
      </p:sp>
      <p:pic>
        <p:nvPicPr>
          <p:cNvPr id="4" name="MosaicBWorst">
            <a:hlinkClick r:id="" action="ppaction://media"/>
            <a:extLst>
              <a:ext uri="{FF2B5EF4-FFF2-40B4-BE49-F238E27FC236}">
                <a16:creationId xmlns:a16="http://schemas.microsoft.com/office/drawing/2014/main" id="{96B1B40C-9198-7973-A1FF-C9D57E056BB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77334" y="1269999"/>
            <a:ext cx="8890165" cy="5136487"/>
          </a:xfrm>
          <a:prstGeom prst="rect">
            <a:avLst/>
          </a:prstGeom>
        </p:spPr>
      </p:pic>
    </p:spTree>
    <p:extLst>
      <p:ext uri="{BB962C8B-B14F-4D97-AF65-F5344CB8AC3E}">
        <p14:creationId xmlns:p14="http://schemas.microsoft.com/office/powerpoint/2010/main" val="3253796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8BC7C-0632-C147-305A-60B340730BF9}"/>
              </a:ext>
            </a:extLst>
          </p:cNvPr>
          <p:cNvSpPr>
            <a:spLocks noGrp="1"/>
          </p:cNvSpPr>
          <p:nvPr>
            <p:ph type="title"/>
          </p:nvPr>
        </p:nvSpPr>
        <p:spPr/>
        <p:txBody>
          <a:bodyPr/>
          <a:lstStyle/>
          <a:p>
            <a:r>
              <a:rPr lang="en-US" dirty="0"/>
              <a:t>Discussion and Conclusion</a:t>
            </a:r>
          </a:p>
        </p:txBody>
      </p:sp>
      <p:sp>
        <p:nvSpPr>
          <p:cNvPr id="3" name="Content Placeholder 2">
            <a:extLst>
              <a:ext uri="{FF2B5EF4-FFF2-40B4-BE49-F238E27FC236}">
                <a16:creationId xmlns:a16="http://schemas.microsoft.com/office/drawing/2014/main" id="{66552094-2F2A-1B32-4380-C417359657E2}"/>
              </a:ext>
            </a:extLst>
          </p:cNvPr>
          <p:cNvSpPr>
            <a:spLocks noGrp="1"/>
          </p:cNvSpPr>
          <p:nvPr>
            <p:ph idx="1"/>
          </p:nvPr>
        </p:nvSpPr>
        <p:spPr/>
        <p:txBody>
          <a:bodyPr/>
          <a:lstStyle/>
          <a:p>
            <a:endParaRPr lang="en-US" dirty="0"/>
          </a:p>
        </p:txBody>
      </p:sp>
      <p:sp>
        <p:nvSpPr>
          <p:cNvPr id="5" name="Slide Number Placeholder 4">
            <a:extLst>
              <a:ext uri="{FF2B5EF4-FFF2-40B4-BE49-F238E27FC236}">
                <a16:creationId xmlns:a16="http://schemas.microsoft.com/office/drawing/2014/main" id="{C395C6EC-FE0F-0BC0-D4C5-51E09090E166}"/>
              </a:ext>
            </a:extLst>
          </p:cNvPr>
          <p:cNvSpPr>
            <a:spLocks noGrp="1"/>
          </p:cNvSpPr>
          <p:nvPr>
            <p:ph type="sldNum" sz="quarter" idx="12"/>
          </p:nvPr>
        </p:nvSpPr>
        <p:spPr/>
        <p:txBody>
          <a:bodyPr/>
          <a:lstStyle/>
          <a:p>
            <a:fld id="{FAE858A7-4E67-4370-B4B5-094CAEAE4D8D}" type="slidenum">
              <a:rPr lang="en-US" smtClean="0"/>
              <a:t>14</a:t>
            </a:fld>
            <a:endParaRPr lang="en-US"/>
          </a:p>
        </p:txBody>
      </p:sp>
    </p:spTree>
    <p:extLst>
      <p:ext uri="{BB962C8B-B14F-4D97-AF65-F5344CB8AC3E}">
        <p14:creationId xmlns:p14="http://schemas.microsoft.com/office/powerpoint/2010/main" val="13212149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50D53-AC24-E1CC-A1C3-DE2218262E62}"/>
              </a:ext>
            </a:extLst>
          </p:cNvPr>
          <p:cNvSpPr>
            <a:spLocks noGrp="1"/>
          </p:cNvSpPr>
          <p:nvPr>
            <p:ph type="title"/>
          </p:nvPr>
        </p:nvSpPr>
        <p:spPr/>
        <p:txBody>
          <a:bodyPr/>
          <a:lstStyle/>
          <a:p>
            <a:r>
              <a:rPr lang="en-US" dirty="0"/>
              <a:t>Appendix – Code – Main file</a:t>
            </a:r>
          </a:p>
        </p:txBody>
      </p:sp>
      <p:sp>
        <p:nvSpPr>
          <p:cNvPr id="4" name="Slide Number Placeholder 3">
            <a:extLst>
              <a:ext uri="{FF2B5EF4-FFF2-40B4-BE49-F238E27FC236}">
                <a16:creationId xmlns:a16="http://schemas.microsoft.com/office/drawing/2014/main" id="{4BEAEDAB-60F8-9CDF-1300-8B3401975142}"/>
              </a:ext>
            </a:extLst>
          </p:cNvPr>
          <p:cNvSpPr>
            <a:spLocks noGrp="1"/>
          </p:cNvSpPr>
          <p:nvPr>
            <p:ph type="sldNum" sz="quarter" idx="12"/>
          </p:nvPr>
        </p:nvSpPr>
        <p:spPr/>
        <p:txBody>
          <a:bodyPr/>
          <a:lstStyle/>
          <a:p>
            <a:fld id="{FAE858A7-4E67-4370-B4B5-094CAEAE4D8D}" type="slidenum">
              <a:rPr lang="en-US" smtClean="0"/>
              <a:t>15</a:t>
            </a:fld>
            <a:endParaRPr lang="en-US"/>
          </a:p>
        </p:txBody>
      </p:sp>
    </p:spTree>
    <p:extLst>
      <p:ext uri="{BB962C8B-B14F-4D97-AF65-F5344CB8AC3E}">
        <p14:creationId xmlns:p14="http://schemas.microsoft.com/office/powerpoint/2010/main" val="22202070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0265F-915C-EA26-42AC-4A0E9CE47E85}"/>
              </a:ext>
            </a:extLst>
          </p:cNvPr>
          <p:cNvSpPr>
            <a:spLocks noGrp="1"/>
          </p:cNvSpPr>
          <p:nvPr>
            <p:ph type="title"/>
          </p:nvPr>
        </p:nvSpPr>
        <p:spPr/>
        <p:txBody>
          <a:bodyPr/>
          <a:lstStyle/>
          <a:p>
            <a:r>
              <a:rPr lang="en-US" dirty="0"/>
              <a:t>Objective</a:t>
            </a:r>
          </a:p>
        </p:txBody>
      </p:sp>
      <p:sp>
        <p:nvSpPr>
          <p:cNvPr id="3" name="Content Placeholder 2">
            <a:extLst>
              <a:ext uri="{FF2B5EF4-FFF2-40B4-BE49-F238E27FC236}">
                <a16:creationId xmlns:a16="http://schemas.microsoft.com/office/drawing/2014/main" id="{B2169FFC-D442-9A9D-AE12-B8C4763E6B83}"/>
              </a:ext>
            </a:extLst>
          </p:cNvPr>
          <p:cNvSpPr>
            <a:spLocks noGrp="1"/>
          </p:cNvSpPr>
          <p:nvPr>
            <p:ph idx="1"/>
          </p:nvPr>
        </p:nvSpPr>
        <p:spPr/>
        <p:txBody>
          <a:bodyPr/>
          <a:lstStyle/>
          <a:p>
            <a:r>
              <a:rPr lang="en-US" dirty="0"/>
              <a:t>This project is part of the lectures covering mid-level vision.</a:t>
            </a:r>
          </a:p>
          <a:p>
            <a:r>
              <a:rPr lang="en-US" dirty="0"/>
              <a:t>In this project, students learn two clustering techniques:</a:t>
            </a:r>
          </a:p>
          <a:p>
            <a:pPr lvl="1"/>
            <a:r>
              <a:rPr lang="en-US" dirty="0"/>
              <a:t>K-means clustering</a:t>
            </a:r>
          </a:p>
          <a:p>
            <a:pPr lvl="1"/>
            <a:r>
              <a:rPr lang="en-US" dirty="0"/>
              <a:t>EM algorithm for data clustering</a:t>
            </a:r>
          </a:p>
          <a:p>
            <a:r>
              <a:rPr lang="en-US" dirty="0"/>
              <a:t>These techniques are implemented on three images</a:t>
            </a:r>
          </a:p>
          <a:p>
            <a:pPr lvl="1"/>
            <a:r>
              <a:rPr lang="en-US" dirty="0"/>
              <a:t>Mosaic A</a:t>
            </a:r>
          </a:p>
          <a:p>
            <a:pPr lvl="1"/>
            <a:r>
              <a:rPr lang="en-US" dirty="0"/>
              <a:t>Mosaic B</a:t>
            </a:r>
          </a:p>
          <a:p>
            <a:pPr lvl="1"/>
            <a:r>
              <a:rPr lang="en-US" dirty="0"/>
              <a:t>A photo of a baboon from lecture (for color testing)</a:t>
            </a:r>
          </a:p>
          <a:p>
            <a:endParaRPr lang="en-US" dirty="0"/>
          </a:p>
        </p:txBody>
      </p:sp>
      <p:sp>
        <p:nvSpPr>
          <p:cNvPr id="5" name="Slide Number Placeholder 4">
            <a:extLst>
              <a:ext uri="{FF2B5EF4-FFF2-40B4-BE49-F238E27FC236}">
                <a16:creationId xmlns:a16="http://schemas.microsoft.com/office/drawing/2014/main" id="{8FD8E1E7-9798-9972-0307-040038626E12}"/>
              </a:ext>
            </a:extLst>
          </p:cNvPr>
          <p:cNvSpPr>
            <a:spLocks noGrp="1"/>
          </p:cNvSpPr>
          <p:nvPr>
            <p:ph type="sldNum" sz="quarter" idx="12"/>
          </p:nvPr>
        </p:nvSpPr>
        <p:spPr/>
        <p:txBody>
          <a:bodyPr/>
          <a:lstStyle/>
          <a:p>
            <a:fld id="{FAE858A7-4E67-4370-B4B5-094CAEAE4D8D}" type="slidenum">
              <a:rPr lang="en-US" smtClean="0"/>
              <a:t>2</a:t>
            </a:fld>
            <a:endParaRPr lang="en-US"/>
          </a:p>
        </p:txBody>
      </p:sp>
    </p:spTree>
    <p:extLst>
      <p:ext uri="{BB962C8B-B14F-4D97-AF65-F5344CB8AC3E}">
        <p14:creationId xmlns:p14="http://schemas.microsoft.com/office/powerpoint/2010/main" val="4366776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75B88-31F0-5F96-321B-0EED5F409D2C}"/>
              </a:ext>
            </a:extLst>
          </p:cNvPr>
          <p:cNvSpPr>
            <a:spLocks noGrp="1"/>
          </p:cNvSpPr>
          <p:nvPr>
            <p:ph type="title"/>
          </p:nvPr>
        </p:nvSpPr>
        <p:spPr>
          <a:xfrm>
            <a:off x="677334" y="609600"/>
            <a:ext cx="8596668" cy="945428"/>
          </a:xfrm>
        </p:spPr>
        <p:txBody>
          <a:bodyPr/>
          <a:lstStyle/>
          <a:p>
            <a:r>
              <a:rPr lang="en-US" dirty="0"/>
              <a:t>Technical Background – </a:t>
            </a:r>
            <a:r>
              <a:rPr lang="en-US" dirty="0" err="1"/>
              <a:t>Kmeans</a:t>
            </a:r>
            <a:r>
              <a:rPr lang="en-US" dirty="0"/>
              <a:t> </a:t>
            </a:r>
          </a:p>
        </p:txBody>
      </p:sp>
      <p:sp>
        <p:nvSpPr>
          <p:cNvPr id="3" name="Content Placeholder 2">
            <a:extLst>
              <a:ext uri="{FF2B5EF4-FFF2-40B4-BE49-F238E27FC236}">
                <a16:creationId xmlns:a16="http://schemas.microsoft.com/office/drawing/2014/main" id="{0FB23A22-214D-EAAD-BA17-AD9D16ECCD27}"/>
              </a:ext>
            </a:extLst>
          </p:cNvPr>
          <p:cNvSpPr>
            <a:spLocks noGrp="1"/>
          </p:cNvSpPr>
          <p:nvPr>
            <p:ph idx="1"/>
          </p:nvPr>
        </p:nvSpPr>
        <p:spPr>
          <a:xfrm>
            <a:off x="677334" y="1555028"/>
            <a:ext cx="8596668" cy="4544622"/>
          </a:xfrm>
        </p:spPr>
        <p:txBody>
          <a:bodyPr>
            <a:normAutofit/>
          </a:bodyPr>
          <a:lstStyle/>
          <a:p>
            <a:r>
              <a:rPr lang="en-US" dirty="0"/>
              <a:t>K-means algorithm is an algorithm that is useful for clustering isotropic data. </a:t>
            </a:r>
          </a:p>
          <a:p>
            <a:pPr lvl="1"/>
            <a:r>
              <a:rPr lang="en-US" dirty="0"/>
              <a:t>However, it is poor at clustering non-isotropic data</a:t>
            </a:r>
          </a:p>
          <a:p>
            <a:r>
              <a:rPr lang="en-US" dirty="0"/>
              <a:t>To evaluate how effective the K-means performed, we can implement intra-class divergence as our optimization function (lower divergence is better).</a:t>
            </a:r>
          </a:p>
          <a:p>
            <a:endParaRPr lang="en-US" dirty="0"/>
          </a:p>
          <a:p>
            <a:endParaRPr lang="en-US" dirty="0"/>
          </a:p>
          <a:p>
            <a:endParaRPr lang="en-US" dirty="0"/>
          </a:p>
          <a:p>
            <a:r>
              <a:rPr lang="en-US" dirty="0"/>
              <a:t>The K-means algorithm always converges since it adjusts the cluster center each time data points are evaluated. Once the data points remain unchanged, the center will remain unchanged, and the algorithm has converged. </a:t>
            </a:r>
          </a:p>
          <a:p>
            <a:r>
              <a:rPr lang="en-US" dirty="0"/>
              <a:t>One issue is that K-means can get stuck in local optimums rather than finding the global optimum. </a:t>
            </a:r>
          </a:p>
        </p:txBody>
      </p:sp>
      <p:sp>
        <p:nvSpPr>
          <p:cNvPr id="5" name="Slide Number Placeholder 4">
            <a:extLst>
              <a:ext uri="{FF2B5EF4-FFF2-40B4-BE49-F238E27FC236}">
                <a16:creationId xmlns:a16="http://schemas.microsoft.com/office/drawing/2014/main" id="{D7EFDD4C-433C-6D16-F6F1-DAF330878904}"/>
              </a:ext>
            </a:extLst>
          </p:cNvPr>
          <p:cNvSpPr>
            <a:spLocks noGrp="1"/>
          </p:cNvSpPr>
          <p:nvPr>
            <p:ph type="sldNum" sz="quarter" idx="12"/>
          </p:nvPr>
        </p:nvSpPr>
        <p:spPr/>
        <p:txBody>
          <a:bodyPr/>
          <a:lstStyle/>
          <a:p>
            <a:fld id="{FAE858A7-4E67-4370-B4B5-094CAEAE4D8D}" type="slidenum">
              <a:rPr lang="en-US" smtClean="0"/>
              <a:t>3</a:t>
            </a:fld>
            <a:endParaRPr lang="en-US"/>
          </a:p>
        </p:txBody>
      </p:sp>
      <p:pic>
        <p:nvPicPr>
          <p:cNvPr id="10" name="Picture 9">
            <a:extLst>
              <a:ext uri="{FF2B5EF4-FFF2-40B4-BE49-F238E27FC236}">
                <a16:creationId xmlns:a16="http://schemas.microsoft.com/office/drawing/2014/main" id="{528FF1D3-0FF3-AFF4-E654-8767B1C5125F}"/>
              </a:ext>
            </a:extLst>
          </p:cNvPr>
          <p:cNvPicPr>
            <a:picLocks noChangeAspect="1"/>
          </p:cNvPicPr>
          <p:nvPr/>
        </p:nvPicPr>
        <p:blipFill rotWithShape="1">
          <a:blip r:embed="rId2"/>
          <a:srcRect t="1895"/>
          <a:stretch/>
        </p:blipFill>
        <p:spPr>
          <a:xfrm>
            <a:off x="1999083" y="3084047"/>
            <a:ext cx="5953169" cy="1027901"/>
          </a:xfrm>
          <a:prstGeom prst="rect">
            <a:avLst/>
          </a:prstGeom>
        </p:spPr>
      </p:pic>
    </p:spTree>
    <p:extLst>
      <p:ext uri="{BB962C8B-B14F-4D97-AF65-F5344CB8AC3E}">
        <p14:creationId xmlns:p14="http://schemas.microsoft.com/office/powerpoint/2010/main" val="38472689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75B88-31F0-5F96-321B-0EED5F409D2C}"/>
              </a:ext>
            </a:extLst>
          </p:cNvPr>
          <p:cNvSpPr>
            <a:spLocks noGrp="1"/>
          </p:cNvSpPr>
          <p:nvPr>
            <p:ph type="title"/>
          </p:nvPr>
        </p:nvSpPr>
        <p:spPr>
          <a:xfrm>
            <a:off x="677334" y="609600"/>
            <a:ext cx="8596668" cy="945428"/>
          </a:xfrm>
        </p:spPr>
        <p:txBody>
          <a:bodyPr/>
          <a:lstStyle/>
          <a:p>
            <a:r>
              <a:rPr lang="en-US" dirty="0"/>
              <a:t>Technical Background – EM </a:t>
            </a:r>
          </a:p>
        </p:txBody>
      </p:sp>
      <p:sp>
        <p:nvSpPr>
          <p:cNvPr id="3" name="Content Placeholder 2">
            <a:extLst>
              <a:ext uri="{FF2B5EF4-FFF2-40B4-BE49-F238E27FC236}">
                <a16:creationId xmlns:a16="http://schemas.microsoft.com/office/drawing/2014/main" id="{0FB23A22-214D-EAAD-BA17-AD9D16ECCD27}"/>
              </a:ext>
            </a:extLst>
          </p:cNvPr>
          <p:cNvSpPr>
            <a:spLocks noGrp="1"/>
          </p:cNvSpPr>
          <p:nvPr>
            <p:ph idx="1"/>
          </p:nvPr>
        </p:nvSpPr>
        <p:spPr>
          <a:xfrm>
            <a:off x="677334" y="1555028"/>
            <a:ext cx="8596668" cy="4544622"/>
          </a:xfrm>
        </p:spPr>
        <p:txBody>
          <a:bodyPr>
            <a:normAutofit/>
          </a:bodyPr>
          <a:lstStyle/>
          <a:p>
            <a:endParaRPr lang="en-US" dirty="0"/>
          </a:p>
        </p:txBody>
      </p:sp>
      <p:sp>
        <p:nvSpPr>
          <p:cNvPr id="5" name="Slide Number Placeholder 4">
            <a:extLst>
              <a:ext uri="{FF2B5EF4-FFF2-40B4-BE49-F238E27FC236}">
                <a16:creationId xmlns:a16="http://schemas.microsoft.com/office/drawing/2014/main" id="{D7EFDD4C-433C-6D16-F6F1-DAF330878904}"/>
              </a:ext>
            </a:extLst>
          </p:cNvPr>
          <p:cNvSpPr>
            <a:spLocks noGrp="1"/>
          </p:cNvSpPr>
          <p:nvPr>
            <p:ph type="sldNum" sz="quarter" idx="12"/>
          </p:nvPr>
        </p:nvSpPr>
        <p:spPr/>
        <p:txBody>
          <a:bodyPr/>
          <a:lstStyle/>
          <a:p>
            <a:fld id="{FAE858A7-4E67-4370-B4B5-094CAEAE4D8D}" type="slidenum">
              <a:rPr lang="en-US" smtClean="0"/>
              <a:t>4</a:t>
            </a:fld>
            <a:endParaRPr lang="en-US"/>
          </a:p>
        </p:txBody>
      </p:sp>
    </p:spTree>
    <p:extLst>
      <p:ext uri="{BB962C8B-B14F-4D97-AF65-F5344CB8AC3E}">
        <p14:creationId xmlns:p14="http://schemas.microsoft.com/office/powerpoint/2010/main" val="8344882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75B88-31F0-5F96-321B-0EED5F409D2C}"/>
              </a:ext>
            </a:extLst>
          </p:cNvPr>
          <p:cNvSpPr>
            <a:spLocks noGrp="1"/>
          </p:cNvSpPr>
          <p:nvPr>
            <p:ph type="title"/>
          </p:nvPr>
        </p:nvSpPr>
        <p:spPr>
          <a:xfrm>
            <a:off x="677334" y="609600"/>
            <a:ext cx="8596668" cy="945428"/>
          </a:xfrm>
        </p:spPr>
        <p:txBody>
          <a:bodyPr>
            <a:normAutofit/>
          </a:bodyPr>
          <a:lstStyle/>
          <a:p>
            <a:r>
              <a:rPr lang="en-US" dirty="0"/>
              <a:t>T.B. – Loglikelihood and Accuracy</a:t>
            </a:r>
          </a:p>
        </p:txBody>
      </p:sp>
      <p:sp>
        <p:nvSpPr>
          <p:cNvPr id="3" name="Content Placeholder 2">
            <a:extLst>
              <a:ext uri="{FF2B5EF4-FFF2-40B4-BE49-F238E27FC236}">
                <a16:creationId xmlns:a16="http://schemas.microsoft.com/office/drawing/2014/main" id="{0FB23A22-214D-EAAD-BA17-AD9D16ECCD27}"/>
              </a:ext>
            </a:extLst>
          </p:cNvPr>
          <p:cNvSpPr>
            <a:spLocks noGrp="1"/>
          </p:cNvSpPr>
          <p:nvPr>
            <p:ph idx="1"/>
          </p:nvPr>
        </p:nvSpPr>
        <p:spPr>
          <a:xfrm>
            <a:off x="677334" y="1555028"/>
            <a:ext cx="8596668" cy="4544622"/>
          </a:xfrm>
        </p:spPr>
        <p:txBody>
          <a:bodyPr>
            <a:normAutofit/>
          </a:bodyPr>
          <a:lstStyle/>
          <a:p>
            <a:endParaRPr lang="en-US" dirty="0"/>
          </a:p>
        </p:txBody>
      </p:sp>
      <p:sp>
        <p:nvSpPr>
          <p:cNvPr id="5" name="Slide Number Placeholder 4">
            <a:extLst>
              <a:ext uri="{FF2B5EF4-FFF2-40B4-BE49-F238E27FC236}">
                <a16:creationId xmlns:a16="http://schemas.microsoft.com/office/drawing/2014/main" id="{D7EFDD4C-433C-6D16-F6F1-DAF330878904}"/>
              </a:ext>
            </a:extLst>
          </p:cNvPr>
          <p:cNvSpPr>
            <a:spLocks noGrp="1"/>
          </p:cNvSpPr>
          <p:nvPr>
            <p:ph type="sldNum" sz="quarter" idx="12"/>
          </p:nvPr>
        </p:nvSpPr>
        <p:spPr/>
        <p:txBody>
          <a:bodyPr/>
          <a:lstStyle/>
          <a:p>
            <a:fld id="{FAE858A7-4E67-4370-B4B5-094CAEAE4D8D}" type="slidenum">
              <a:rPr lang="en-US" smtClean="0"/>
              <a:t>5</a:t>
            </a:fld>
            <a:endParaRPr lang="en-US"/>
          </a:p>
        </p:txBody>
      </p:sp>
      <p:pic>
        <p:nvPicPr>
          <p:cNvPr id="6" name="Picture 5">
            <a:extLst>
              <a:ext uri="{FF2B5EF4-FFF2-40B4-BE49-F238E27FC236}">
                <a16:creationId xmlns:a16="http://schemas.microsoft.com/office/drawing/2014/main" id="{FBF52D76-DCBE-64AA-DEFC-00581121F1BB}"/>
              </a:ext>
            </a:extLst>
          </p:cNvPr>
          <p:cNvPicPr>
            <a:picLocks noChangeAspect="1"/>
          </p:cNvPicPr>
          <p:nvPr/>
        </p:nvPicPr>
        <p:blipFill rotWithShape="1">
          <a:blip r:embed="rId2"/>
          <a:srcRect l="3340" t="11049" r="2096"/>
          <a:stretch/>
        </p:blipFill>
        <p:spPr>
          <a:xfrm>
            <a:off x="5699942" y="5130496"/>
            <a:ext cx="5962765" cy="1228530"/>
          </a:xfrm>
          <a:prstGeom prst="rect">
            <a:avLst/>
          </a:prstGeom>
        </p:spPr>
      </p:pic>
    </p:spTree>
    <p:extLst>
      <p:ext uri="{BB962C8B-B14F-4D97-AF65-F5344CB8AC3E}">
        <p14:creationId xmlns:p14="http://schemas.microsoft.com/office/powerpoint/2010/main" val="1460412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B23068E-E031-4C8F-DBC5-0D73D1B2F397}"/>
              </a:ext>
            </a:extLst>
          </p:cNvPr>
          <p:cNvSpPr>
            <a:spLocks noGrp="1"/>
          </p:cNvSpPr>
          <p:nvPr>
            <p:ph type="title"/>
          </p:nvPr>
        </p:nvSpPr>
        <p:spPr/>
        <p:txBody>
          <a:bodyPr/>
          <a:lstStyle/>
          <a:p>
            <a:r>
              <a:rPr lang="en-US" dirty="0"/>
              <a:t>Experimental Results</a:t>
            </a:r>
          </a:p>
        </p:txBody>
      </p:sp>
      <p:sp>
        <p:nvSpPr>
          <p:cNvPr id="6" name="Text Placeholder 5">
            <a:extLst>
              <a:ext uri="{FF2B5EF4-FFF2-40B4-BE49-F238E27FC236}">
                <a16:creationId xmlns:a16="http://schemas.microsoft.com/office/drawing/2014/main" id="{4E5D5D9A-052B-E75B-B71E-CE1687B2449E}"/>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5DF77CB-B6D2-23C7-56CC-1E43467B98A4}"/>
              </a:ext>
            </a:extLst>
          </p:cNvPr>
          <p:cNvSpPr>
            <a:spLocks noGrp="1"/>
          </p:cNvSpPr>
          <p:nvPr>
            <p:ph type="sldNum" sz="quarter" idx="12"/>
          </p:nvPr>
        </p:nvSpPr>
        <p:spPr/>
        <p:txBody>
          <a:bodyPr/>
          <a:lstStyle/>
          <a:p>
            <a:fld id="{FAE858A7-4E67-4370-B4B5-094CAEAE4D8D}" type="slidenum">
              <a:rPr lang="en-US" smtClean="0"/>
              <a:t>6</a:t>
            </a:fld>
            <a:endParaRPr lang="en-US"/>
          </a:p>
        </p:txBody>
      </p:sp>
    </p:spTree>
    <p:extLst>
      <p:ext uri="{BB962C8B-B14F-4D97-AF65-F5344CB8AC3E}">
        <p14:creationId xmlns:p14="http://schemas.microsoft.com/office/powerpoint/2010/main" val="220443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BADF2D4-425F-3432-62B6-AB5DAC67848A}"/>
              </a:ext>
            </a:extLst>
          </p:cNvPr>
          <p:cNvSpPr>
            <a:spLocks noGrp="1"/>
          </p:cNvSpPr>
          <p:nvPr>
            <p:ph type="title"/>
          </p:nvPr>
        </p:nvSpPr>
        <p:spPr/>
        <p:txBody>
          <a:bodyPr/>
          <a:lstStyle/>
          <a:p>
            <a:r>
              <a:rPr lang="en-US" dirty="0"/>
              <a:t>General process</a:t>
            </a:r>
          </a:p>
        </p:txBody>
      </p:sp>
      <p:sp>
        <p:nvSpPr>
          <p:cNvPr id="6" name="Content Placeholder 5">
            <a:extLst>
              <a:ext uri="{FF2B5EF4-FFF2-40B4-BE49-F238E27FC236}">
                <a16:creationId xmlns:a16="http://schemas.microsoft.com/office/drawing/2014/main" id="{06199DE9-861C-D872-01E9-0A035087C226}"/>
              </a:ext>
            </a:extLst>
          </p:cNvPr>
          <p:cNvSpPr>
            <a:spLocks noGrp="1"/>
          </p:cNvSpPr>
          <p:nvPr>
            <p:ph idx="1"/>
          </p:nvPr>
        </p:nvSpPr>
        <p:spPr/>
        <p:txBody>
          <a:bodyPr/>
          <a:lstStyle/>
          <a:p>
            <a:r>
              <a:rPr lang="en-US" dirty="0"/>
              <a:t>I have a file called </a:t>
            </a:r>
            <a:r>
              <a:rPr lang="en-US" dirty="0" err="1"/>
              <a:t>main.m</a:t>
            </a:r>
            <a:r>
              <a:rPr lang="en-US" dirty="0"/>
              <a:t> which performs Gabor filtering on mosaicA.bmp and mosaicB.bmp with 4 scales and 4 orientations. These images are then smoothed via a 3x3 gaussian filter with </a:t>
            </a:r>
            <a:r>
              <a:rPr lang="en-US" dirty="0" err="1"/>
              <a:t>matlab’s</a:t>
            </a:r>
            <a:r>
              <a:rPr lang="en-US" dirty="0"/>
              <a:t> </a:t>
            </a:r>
            <a:r>
              <a:rPr lang="en-US" dirty="0" err="1"/>
              <a:t>imgaussfilt</a:t>
            </a:r>
            <a:r>
              <a:rPr lang="en-US" dirty="0"/>
              <a:t> function.</a:t>
            </a:r>
          </a:p>
          <a:p>
            <a:r>
              <a:rPr lang="en-US" dirty="0"/>
              <a:t>I create a set of feature vectors including x and y coordinates of the pixels. These feature vectors are column vectors with 18 components.</a:t>
            </a:r>
          </a:p>
          <a:p>
            <a:r>
              <a:rPr lang="en-US" dirty="0"/>
              <a:t>After normalization, the vectors are input to the K-means algorithm, and the algorithm is run 15 times to prevent the results from staying in a local optimum. The best and worst results are recorded. </a:t>
            </a:r>
          </a:p>
          <a:p>
            <a:r>
              <a:rPr lang="en-US" dirty="0"/>
              <a:t>Finally, in </a:t>
            </a:r>
            <a:r>
              <a:rPr lang="en-US" dirty="0" err="1"/>
              <a:t>EM_main</a:t>
            </a:r>
            <a:r>
              <a:rPr lang="en-US" dirty="0"/>
              <a:t>, I choose which set of data to run and the number of clusters. The results are recorded in a video. </a:t>
            </a:r>
          </a:p>
        </p:txBody>
      </p:sp>
      <p:sp>
        <p:nvSpPr>
          <p:cNvPr id="4" name="Slide Number Placeholder 3">
            <a:extLst>
              <a:ext uri="{FF2B5EF4-FFF2-40B4-BE49-F238E27FC236}">
                <a16:creationId xmlns:a16="http://schemas.microsoft.com/office/drawing/2014/main" id="{76199A3C-4F35-3BD1-F235-DFC4C9391C8A}"/>
              </a:ext>
            </a:extLst>
          </p:cNvPr>
          <p:cNvSpPr>
            <a:spLocks noGrp="1"/>
          </p:cNvSpPr>
          <p:nvPr>
            <p:ph type="sldNum" sz="quarter" idx="12"/>
          </p:nvPr>
        </p:nvSpPr>
        <p:spPr/>
        <p:txBody>
          <a:bodyPr/>
          <a:lstStyle/>
          <a:p>
            <a:fld id="{FAE858A7-4E67-4370-B4B5-094CAEAE4D8D}" type="slidenum">
              <a:rPr lang="en-US" smtClean="0"/>
              <a:t>7</a:t>
            </a:fld>
            <a:endParaRPr lang="en-US"/>
          </a:p>
        </p:txBody>
      </p:sp>
    </p:spTree>
    <p:extLst>
      <p:ext uri="{BB962C8B-B14F-4D97-AF65-F5344CB8AC3E}">
        <p14:creationId xmlns:p14="http://schemas.microsoft.com/office/powerpoint/2010/main" val="15163979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9E061-12A7-CE98-B3D4-40AF5EB8AC79}"/>
              </a:ext>
            </a:extLst>
          </p:cNvPr>
          <p:cNvSpPr>
            <a:spLocks noGrp="1"/>
          </p:cNvSpPr>
          <p:nvPr>
            <p:ph type="title"/>
          </p:nvPr>
        </p:nvSpPr>
        <p:spPr/>
        <p:txBody>
          <a:bodyPr/>
          <a:lstStyle/>
          <a:p>
            <a:r>
              <a:rPr lang="en-US" dirty="0"/>
              <a:t>Mosaic A K-means results</a:t>
            </a:r>
          </a:p>
        </p:txBody>
      </p:sp>
      <p:sp>
        <p:nvSpPr>
          <p:cNvPr id="4" name="Slide Number Placeholder 3">
            <a:extLst>
              <a:ext uri="{FF2B5EF4-FFF2-40B4-BE49-F238E27FC236}">
                <a16:creationId xmlns:a16="http://schemas.microsoft.com/office/drawing/2014/main" id="{9E3BE38F-58E8-47D9-3847-6A6D556CD956}"/>
              </a:ext>
            </a:extLst>
          </p:cNvPr>
          <p:cNvSpPr>
            <a:spLocks noGrp="1"/>
          </p:cNvSpPr>
          <p:nvPr>
            <p:ph type="sldNum" sz="quarter" idx="12"/>
          </p:nvPr>
        </p:nvSpPr>
        <p:spPr/>
        <p:txBody>
          <a:bodyPr/>
          <a:lstStyle/>
          <a:p>
            <a:fld id="{FAE858A7-4E67-4370-B4B5-094CAEAE4D8D}" type="slidenum">
              <a:rPr lang="en-US" smtClean="0"/>
              <a:t>8</a:t>
            </a:fld>
            <a:endParaRPr lang="en-US"/>
          </a:p>
        </p:txBody>
      </p:sp>
      <p:pic>
        <p:nvPicPr>
          <p:cNvPr id="6" name="Picture 5" descr="A screenshot of a graph&#10;&#10;Description automatically generated">
            <a:extLst>
              <a:ext uri="{FF2B5EF4-FFF2-40B4-BE49-F238E27FC236}">
                <a16:creationId xmlns:a16="http://schemas.microsoft.com/office/drawing/2014/main" id="{4D0ED27A-8F77-4262-89DC-B92455F8612D}"/>
              </a:ext>
            </a:extLst>
          </p:cNvPr>
          <p:cNvPicPr>
            <a:picLocks noChangeAspect="1"/>
          </p:cNvPicPr>
          <p:nvPr/>
        </p:nvPicPr>
        <p:blipFill rotWithShape="1">
          <a:blip r:embed="rId2">
            <a:extLst>
              <a:ext uri="{28A0092B-C50C-407E-A947-70E740481C1C}">
                <a14:useLocalDpi xmlns:a14="http://schemas.microsoft.com/office/drawing/2010/main" val="0"/>
              </a:ext>
            </a:extLst>
          </a:blip>
          <a:srcRect l="9797" t="5316" r="6517" b="9946"/>
          <a:stretch/>
        </p:blipFill>
        <p:spPr>
          <a:xfrm>
            <a:off x="677334" y="1270000"/>
            <a:ext cx="6763523" cy="5136487"/>
          </a:xfrm>
          <a:prstGeom prst="rect">
            <a:avLst/>
          </a:prstGeom>
        </p:spPr>
      </p:pic>
      <p:pic>
        <p:nvPicPr>
          <p:cNvPr id="8" name="Picture 7" descr="A close-up of different textures&#10;&#10;Description automatically generated">
            <a:extLst>
              <a:ext uri="{FF2B5EF4-FFF2-40B4-BE49-F238E27FC236}">
                <a16:creationId xmlns:a16="http://schemas.microsoft.com/office/drawing/2014/main" id="{39B0EEFF-250C-E51E-C3BC-4A417D7922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68129" y="2774040"/>
            <a:ext cx="2128406" cy="2128406"/>
          </a:xfrm>
          <a:prstGeom prst="rect">
            <a:avLst/>
          </a:prstGeom>
        </p:spPr>
      </p:pic>
    </p:spTree>
    <p:extLst>
      <p:ext uri="{BB962C8B-B14F-4D97-AF65-F5344CB8AC3E}">
        <p14:creationId xmlns:p14="http://schemas.microsoft.com/office/powerpoint/2010/main" val="16154966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08884-AEA5-7E8A-AB9B-2B484F67A3D8}"/>
              </a:ext>
            </a:extLst>
          </p:cNvPr>
          <p:cNvSpPr>
            <a:spLocks noGrp="1"/>
          </p:cNvSpPr>
          <p:nvPr>
            <p:ph type="title"/>
          </p:nvPr>
        </p:nvSpPr>
        <p:spPr/>
        <p:txBody>
          <a:bodyPr/>
          <a:lstStyle/>
          <a:p>
            <a:r>
              <a:rPr lang="en-US" dirty="0"/>
              <a:t>Mosaic A EM – Results on Best</a:t>
            </a:r>
          </a:p>
        </p:txBody>
      </p:sp>
      <p:sp>
        <p:nvSpPr>
          <p:cNvPr id="3" name="Slide Number Placeholder 2">
            <a:extLst>
              <a:ext uri="{FF2B5EF4-FFF2-40B4-BE49-F238E27FC236}">
                <a16:creationId xmlns:a16="http://schemas.microsoft.com/office/drawing/2014/main" id="{3E47C271-AF3C-63DA-0866-20951A3AA6AC}"/>
              </a:ext>
            </a:extLst>
          </p:cNvPr>
          <p:cNvSpPr>
            <a:spLocks noGrp="1"/>
          </p:cNvSpPr>
          <p:nvPr>
            <p:ph type="sldNum" sz="quarter" idx="12"/>
          </p:nvPr>
        </p:nvSpPr>
        <p:spPr/>
        <p:txBody>
          <a:bodyPr/>
          <a:lstStyle/>
          <a:p>
            <a:fld id="{FAE858A7-4E67-4370-B4B5-094CAEAE4D8D}" type="slidenum">
              <a:rPr lang="en-US" smtClean="0"/>
              <a:t>9</a:t>
            </a:fld>
            <a:endParaRPr lang="en-US"/>
          </a:p>
        </p:txBody>
      </p:sp>
      <p:pic>
        <p:nvPicPr>
          <p:cNvPr id="4" name="MosaicABest">
            <a:hlinkClick r:id="" action="ppaction://media"/>
            <a:extLst>
              <a:ext uri="{FF2B5EF4-FFF2-40B4-BE49-F238E27FC236}">
                <a16:creationId xmlns:a16="http://schemas.microsoft.com/office/drawing/2014/main" id="{81EC392B-FBA0-DAD9-733B-A35CB7FA4E6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77334" y="1270000"/>
            <a:ext cx="8890165" cy="5136487"/>
          </a:xfrm>
          <a:prstGeom prst="rect">
            <a:avLst/>
          </a:prstGeom>
        </p:spPr>
      </p:pic>
    </p:spTree>
    <p:extLst>
      <p:ext uri="{BB962C8B-B14F-4D97-AF65-F5344CB8AC3E}">
        <p14:creationId xmlns:p14="http://schemas.microsoft.com/office/powerpoint/2010/main" val="1162707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8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Facet">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TotalTime>4659</TotalTime>
  <Words>381</Words>
  <Application>Microsoft Office PowerPoint</Application>
  <PresentationFormat>Widescreen</PresentationFormat>
  <Paragraphs>52</Paragraphs>
  <Slides>15</Slides>
  <Notes>0</Notes>
  <HiddenSlides>0</HiddenSlides>
  <MMClips>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Aptos</vt:lpstr>
      <vt:lpstr>Arial</vt:lpstr>
      <vt:lpstr>Trebuchet MS</vt:lpstr>
      <vt:lpstr>Wingdings 3</vt:lpstr>
      <vt:lpstr>Facet</vt:lpstr>
      <vt:lpstr>ECEN 5283 Project 4: Image Segmentation by Clustering</vt:lpstr>
      <vt:lpstr>Objective</vt:lpstr>
      <vt:lpstr>Technical Background – Kmeans </vt:lpstr>
      <vt:lpstr>Technical Background – EM </vt:lpstr>
      <vt:lpstr>T.B. – Loglikelihood and Accuracy</vt:lpstr>
      <vt:lpstr>Experimental Results</vt:lpstr>
      <vt:lpstr>General process</vt:lpstr>
      <vt:lpstr>Mosaic A K-means results</vt:lpstr>
      <vt:lpstr>Mosaic A EM – Results on Best</vt:lpstr>
      <vt:lpstr>Mosaic A EM – Results on Worst</vt:lpstr>
      <vt:lpstr>Mosaic B K-means results</vt:lpstr>
      <vt:lpstr>Mosaic A EM – Results on Best</vt:lpstr>
      <vt:lpstr>Mosaic B EM – Results on Worst</vt:lpstr>
      <vt:lpstr>Discussion and Conclusion</vt:lpstr>
      <vt:lpstr>Appendix – Code – Main file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ECEN 5283 Project 1: Camera Calibration</dc:title>
  <dc:creator>Xander Rose</dc:creator>
  <cp:lastModifiedBy>Xander Rose</cp:lastModifiedBy>
  <cp:revision>74</cp:revision>
  <dcterms:created xsi:type="dcterms:W3CDTF">2024-02-18T01:18:20Z</dcterms:created>
  <dcterms:modified xsi:type="dcterms:W3CDTF">2024-04-09T22:11:10Z</dcterms:modified>
</cp:coreProperties>
</file>

<file path=docProps/thumbnail.jpeg>
</file>